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18"/>
  </p:notesMasterIdLst>
  <p:sldIdLst>
    <p:sldId id="295" r:id="rId2"/>
    <p:sldId id="296" r:id="rId3"/>
    <p:sldId id="297" r:id="rId4"/>
    <p:sldId id="299" r:id="rId5"/>
    <p:sldId id="267" r:id="rId6"/>
    <p:sldId id="300" r:id="rId7"/>
    <p:sldId id="301" r:id="rId8"/>
    <p:sldId id="293" r:id="rId9"/>
    <p:sldId id="270" r:id="rId10"/>
    <p:sldId id="294" r:id="rId11"/>
    <p:sldId id="302" r:id="rId12"/>
    <p:sldId id="304" r:id="rId13"/>
    <p:sldId id="305" r:id="rId14"/>
    <p:sldId id="303" r:id="rId15"/>
    <p:sldId id="306" r:id="rId16"/>
    <p:sldId id="281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осквитина" initials="М" lastIdx="1" clrIdx="0">
    <p:extLst>
      <p:ext uri="{19B8F6BF-5375-455C-9EA6-DF929625EA0E}">
        <p15:presenceInfo xmlns:p15="http://schemas.microsoft.com/office/powerpoint/2012/main" userId="Москвити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EA4B3-2963-4BE0-976F-16527AD845A8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1F639-BF8A-47D3-BE1A-3D247C3900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609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1F639-BF8A-47D3-BE1A-3D247C39002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156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293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45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638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120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841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835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992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340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44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89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4394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993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4794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737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336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7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8C110-8D0E-4762-BC85-F6E4EEFD74E7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08944A7-FF58-4FFD-B5C5-E7241DE538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75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gko.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cgko.ru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gko.r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gko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660BD-B20D-4914-857A-96AD5DD93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4722" y="540223"/>
            <a:ext cx="7766936" cy="1646302"/>
          </a:xfrm>
        </p:spPr>
        <p:txBody>
          <a:bodyPr/>
          <a:lstStyle/>
          <a:p>
            <a:pPr algn="ctr"/>
            <a:r>
              <a:rPr lang="ru-RU" sz="2400" dirty="0"/>
              <a:t>Областное государственное бюджетное учреждение «Центр государственной кадастровой оценки объектов недвижимости»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D0CC5F-0526-4338-986B-F71F6A4E25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8142960" cy="1096899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Типичные ошибки при подаче заявлений в соответствии со ст. 20, 21 и 22.1 Федерального закона «О государственной кадастровой оценке» от 03.07.2016 №237-ФЗ»</a:t>
            </a:r>
          </a:p>
        </p:txBody>
      </p:sp>
    </p:spTree>
    <p:extLst>
      <p:ext uri="{BB962C8B-B14F-4D97-AF65-F5344CB8AC3E}">
        <p14:creationId xmlns:p14="http://schemas.microsoft.com/office/powerpoint/2010/main" val="150405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43E66A5-4D51-4B1D-A0C9-BCBA4EB4D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504" y="932156"/>
            <a:ext cx="8256232" cy="52999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 Федеральным законом от 03.07.2016 № 237-ФЗ о кадастровой оценке органы местного самоуправления могут обратиться в Учреждение с целью уточнения тех или иных сведений, используемых при определении кадастровой стоимости (фактическое использование, соответствующее использованию, содержащемуся в ЕГРН, ценообразующие факторы, такие как наличие инженерных коммуникаций, транспортная доступность, местоположение относительно района). В результате уточнения, кадастровая стоимость объектов недвижимости будет пересчитана.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C9B365-AC1A-4E0C-AFEC-23A832F7B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36" y="4954720"/>
            <a:ext cx="2681057" cy="179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559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93D4F4-1068-4B38-8163-2A6ADA25E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Обращение о предоставлении разъяснений, связанных с определением кадастровой стоимости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A639E2-34DF-4052-97CB-1008B61FA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3391"/>
            <a:ext cx="7641043" cy="4535009"/>
          </a:xfrm>
        </p:spPr>
        <p:txBody>
          <a:bodyPr>
            <a:normAutofit fontScale="92500" lnSpcReduction="20000"/>
          </a:bodyPr>
          <a:lstStyle/>
          <a:p>
            <a:pPr marL="0" indent="358775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 обращения находится на нашем сайте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www.cgko.ru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разделе «кадастровая оценка» - «разъяснения, связанные с определением кадастровой стоимости».</a:t>
            </a:r>
          </a:p>
          <a:p>
            <a:pPr marL="0" indent="358775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Вправе обратиться:</a:t>
            </a:r>
          </a:p>
          <a:p>
            <a:pPr marL="0" indent="358775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юридические и физические лица в случае, если результаты определения кадастровой стоимости затрагивают права или обязанности этих лиц;</a:t>
            </a:r>
          </a:p>
          <a:p>
            <a:pPr marL="0" indent="358775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органы государственной власти и органы местного самоуправления.</a:t>
            </a:r>
          </a:p>
          <a:p>
            <a:pPr marL="0" indent="358775" algn="just">
              <a:buNone/>
            </a:pPr>
            <a:endParaRPr lang="ru-RU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358775" algn="just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Обращения о предоставлении разъяснений, не соответствующие требованиям, установленным настоящей статьей, не подлежат рассмотрению.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58775" algn="just">
              <a:buNone/>
            </a:pP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58775" algn="just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58775" algn="just">
              <a:buNone/>
            </a:pP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413C1E-167D-48FE-9712-CB64941E7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194" y="4709602"/>
            <a:ext cx="2728405" cy="197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58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DC390A-B99C-43C9-A671-CFDEBADBE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233" y="0"/>
            <a:ext cx="10095533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98B4A8-2B56-4FF8-B637-8546E6481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866" y="2648629"/>
            <a:ext cx="591363" cy="54868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2FDB86-C440-4476-8F5B-191EB759A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563" y="1731886"/>
            <a:ext cx="591363" cy="5486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A6CAD6-3494-46D4-9A0B-BC1F7EFF5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146" y="3829855"/>
            <a:ext cx="591363" cy="5486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A8D63E-2260-4B74-855C-ADA89BBA0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948" y="2967795"/>
            <a:ext cx="591363" cy="5486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FDB3F6-F4E2-498D-9135-0DA8DA39C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948" y="4139463"/>
            <a:ext cx="591363" cy="5486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966225-5070-4BC9-8A2B-50CBABD17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949" y="1457542"/>
            <a:ext cx="591363" cy="5486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0F5C15-C9BE-49E1-99D1-CB3BA248C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7900" y="4209867"/>
            <a:ext cx="591363" cy="5486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F04246-7D7C-40DF-B8CA-E9358B7AE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2403" y="0"/>
            <a:ext cx="591363" cy="5486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F4F9B1-18BF-4030-9383-544BF4F8C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6036" y="4762443"/>
            <a:ext cx="591363" cy="54868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BB186B9-8AB3-4C7F-B207-0FCAA2100984}"/>
              </a:ext>
            </a:extLst>
          </p:cNvPr>
          <p:cNvSpPr/>
          <p:nvPr/>
        </p:nvSpPr>
        <p:spPr>
          <a:xfrm>
            <a:off x="452761" y="274344"/>
            <a:ext cx="2476870" cy="5486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заполнить!</a:t>
            </a:r>
          </a:p>
        </p:txBody>
      </p:sp>
    </p:spTree>
    <p:extLst>
      <p:ext uri="{BB962C8B-B14F-4D97-AF65-F5344CB8AC3E}">
        <p14:creationId xmlns:p14="http://schemas.microsoft.com/office/powerpoint/2010/main" val="382881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AD168C-9BE5-4D98-B8E1-103CC077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831" y="230819"/>
            <a:ext cx="10086355" cy="129614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Заявление об исправлении ошибок, допущенных при определении кадастровой стоимости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9117F610-6E56-44D4-8380-3CD7CA67F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6099" y="1464815"/>
            <a:ext cx="7947284" cy="4225771"/>
          </a:xfrm>
        </p:spPr>
        <p:txBody>
          <a:bodyPr>
            <a:normAutofit fontScale="92500" lnSpcReduction="10000"/>
          </a:bodyPr>
          <a:lstStyle/>
          <a:p>
            <a:pPr marL="0" indent="358775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 заявления и требования к его заполнению утверждены приказом Росреестра от 06.08.2020 № П/0286, находится на нашем сайте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www.cgko.ru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разделе «кадастровая оценка» - «ошибки, допущенные при определении кадастровой стоимости».</a:t>
            </a:r>
          </a:p>
          <a:p>
            <a:pPr marL="0" indent="358775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Вправе обратиться:</a:t>
            </a:r>
          </a:p>
          <a:p>
            <a:pPr marL="0" indent="358775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-любые юридические и физические лица;</a:t>
            </a:r>
          </a:p>
          <a:p>
            <a:pPr marL="0" indent="358775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-органы государственной власти и органы местного самоуправления.</a:t>
            </a:r>
          </a:p>
          <a:p>
            <a:pPr marL="0" indent="358775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Заявление может быть подано в течение пяти лет со дня внесения в Единый государственный реестр недвижимости сведений о соответствующей кадастровой стоимости.</a:t>
            </a:r>
          </a:p>
          <a:p>
            <a:pPr marL="0" indent="358775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58775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268288" algn="just">
              <a:buNone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DCB963-A06C-4233-AFEA-5836AD921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0505" y="5220068"/>
            <a:ext cx="2515340" cy="167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57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B278A7-09D7-43B5-8698-DC0C16C22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49" y="0"/>
            <a:ext cx="11848901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A8CD72-4669-4053-9BBA-657DEE0E5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976" y="1938168"/>
            <a:ext cx="591363" cy="54868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878777-E8B3-44B9-A74D-F9584D0D5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902" y="1389480"/>
            <a:ext cx="591363" cy="5486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A3D532-93B0-4312-84D9-CE8DF4AF6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2124" y="2636424"/>
            <a:ext cx="591363" cy="5486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D1F377-9B49-417E-BA5E-5F8BF95EC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339" y="3185112"/>
            <a:ext cx="591363" cy="5486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219C54-CECE-4FF4-8321-AB8DEF2AA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990" y="-204062"/>
            <a:ext cx="591363" cy="5486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93D2F44-BF10-4945-99DC-39F977935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574" y="1040291"/>
            <a:ext cx="591363" cy="5486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D88908-E3DC-4B0F-ACC8-51D761209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8278" y="5939196"/>
            <a:ext cx="591363" cy="5547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8B4439-0DD5-4270-BA1B-709D94723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88" y="70282"/>
            <a:ext cx="249957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51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40CA60-AF82-4FA7-B6C6-C4B6AFA09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284086"/>
            <a:ext cx="10757105" cy="113634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об установлении кадастровой стоимости в размере рыночной стоимости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74BBE5-5690-4A6B-99A5-9C5CBD9E2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42874"/>
            <a:ext cx="11174355" cy="4918229"/>
          </a:xfrm>
        </p:spPr>
        <p:txBody>
          <a:bodyPr>
            <a:noAutofit/>
          </a:bodyPr>
          <a:lstStyle/>
          <a:p>
            <a:pPr marL="0" indent="358775" algn="just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 заявления и требования к его заполнению утверждены приказом Росреестра от 06.08.2020 № П/0287, находится на нашем сайте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www.cgko.ru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разделе «кадастровая оценка» - «установление кадастровой стоимости в размере рыночной».</a:t>
            </a:r>
          </a:p>
          <a:p>
            <a:pPr marL="0" indent="358775" algn="just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Вправе обратиться:</a:t>
            </a:r>
          </a:p>
          <a:p>
            <a:pPr marL="0" indent="358775" algn="just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юридические и физические лица, если кадастровая стоимость затрагивает права или обязанности этих лиц;</a:t>
            </a:r>
          </a:p>
          <a:p>
            <a:pPr marL="0" indent="358775" algn="just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органы государственной власти и органы местного самоуправления в отношении объектов недвижимости, находящихся в государственной или муниципальной собственности.</a:t>
            </a:r>
          </a:p>
          <a:p>
            <a:pPr marL="0" indent="358775" algn="just">
              <a:buNone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Приложения к заявлению!!!</a:t>
            </a:r>
          </a:p>
          <a:p>
            <a:pPr marL="0" indent="358775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об оценке рыночной стоимости объекта недвижимости, кадастровая стоимость которого устанавливается в размере рыночной стоимости, составленный на электронном носителе в форме электронного документа;</a:t>
            </a:r>
          </a:p>
          <a:p>
            <a:pPr marL="0" indent="358775" algn="just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-доверенность, удостоверенная в соответствии с законодательством Российской Федерации, если заявление подается представителем заявителя.</a:t>
            </a:r>
          </a:p>
          <a:p>
            <a:pPr marL="0" indent="358775" algn="just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Заявление может быть подано в течение шести месяцев с даты, по состоянию на которую проведена рыночная оценка объекта недвижимости и которая указана в приложенном к такому заявлению отчете об оценке рыночной стоимости объекта недвижимости.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414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AD168C-9BE5-4D98-B8E1-103CC077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057" y="507403"/>
            <a:ext cx="10750440" cy="69500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Все обращения можно предоставить в Учреждение:</a:t>
            </a:r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000" b="1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9117F610-6E56-44D4-8380-3CD7CA67F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2636" y="1461247"/>
            <a:ext cx="11129928" cy="3874233"/>
          </a:xfrm>
        </p:spPr>
        <p:txBody>
          <a:bodyPr>
            <a:normAutofit/>
          </a:bodyPr>
          <a:lstStyle/>
          <a:p>
            <a:pPr marL="0" lvl="0" indent="0" algn="just">
              <a:spcAft>
                <a:spcPts val="0"/>
              </a:spcAft>
              <a:buNone/>
            </a:pPr>
            <a:endParaRPr lang="ru-RU" sz="15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1E9282-CC6C-41C9-BCC0-BCEC69430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1936">
            <a:off x="2407696" y="1075786"/>
            <a:ext cx="536494" cy="10059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712978-6503-4773-9B00-E504C51AA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335" y="1142699"/>
            <a:ext cx="536494" cy="100592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189FAF-D5F9-43C5-AA9E-4E88DDBB7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98459">
            <a:off x="9123210" y="1019556"/>
            <a:ext cx="536494" cy="1005927"/>
          </a:xfrm>
          <a:prstGeom prst="rect">
            <a:avLst/>
          </a:prstGeom>
        </p:spPr>
      </p:pic>
      <p:graphicFrame>
        <p:nvGraphicFramePr>
          <p:cNvPr id="11" name="Таблица 11">
            <a:extLst>
              <a:ext uri="{FF2B5EF4-FFF2-40B4-BE49-F238E27FC236}">
                <a16:creationId xmlns:a16="http://schemas.microsoft.com/office/drawing/2014/main" id="{7F81E0A6-0A50-407F-B25F-D372EBAA4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190498"/>
              </p:ext>
            </p:extLst>
          </p:nvPr>
        </p:nvGraphicFramePr>
        <p:xfrm>
          <a:off x="763481" y="2348962"/>
          <a:ext cx="10449016" cy="2622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0236">
                  <a:extLst>
                    <a:ext uri="{9D8B030D-6E8A-4147-A177-3AD203B41FA5}">
                      <a16:colId xmlns:a16="http://schemas.microsoft.com/office/drawing/2014/main" val="1791063744"/>
                    </a:ext>
                  </a:extLst>
                </a:gridCol>
                <a:gridCol w="2858609">
                  <a:extLst>
                    <a:ext uri="{9D8B030D-6E8A-4147-A177-3AD203B41FA5}">
                      <a16:colId xmlns:a16="http://schemas.microsoft.com/office/drawing/2014/main" val="3462989946"/>
                    </a:ext>
                  </a:extLst>
                </a:gridCol>
                <a:gridCol w="2624089">
                  <a:extLst>
                    <a:ext uri="{9D8B030D-6E8A-4147-A177-3AD203B41FA5}">
                      <a16:colId xmlns:a16="http://schemas.microsoft.com/office/drawing/2014/main" val="4231474861"/>
                    </a:ext>
                  </a:extLst>
                </a:gridCol>
                <a:gridCol w="2516082">
                  <a:extLst>
                    <a:ext uri="{9D8B030D-6E8A-4147-A177-3AD203B41FA5}">
                      <a16:colId xmlns:a16="http://schemas.microsoft.com/office/drawing/2014/main" val="1715119130"/>
                    </a:ext>
                  </a:extLst>
                </a:gridCol>
              </a:tblGrid>
              <a:tr h="2622534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многофункциональный центр (МФЦ Мои документы)</a:t>
                      </a:r>
                    </a:p>
                    <a:p>
                      <a:endParaRPr lang="ru-RU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лично по адресу: Иркутская область, г. Ангарск, пр-т. Карла Маркса, строение 101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посредством почтового отправления на адрес: 665835 г. Ангарск, пр-т Карла Маркса, 101, а/я 7155., ОГБУ «Центр государственной кадастровой оценки объектов недвижимости»</a:t>
                      </a:r>
                      <a:endParaRPr lang="ru-RU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форме электронных документов, которые передаются с использованием сети "Интернет, </a:t>
                      </a:r>
                      <a:r>
                        <a:rPr lang="ru-RU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ОБЯЗАТЕЛЬНО </a:t>
                      </a:r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подписано ЭЦ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</a:t>
                      </a:r>
                    </a:p>
                    <a:p>
                      <a:pPr algn="ctr"/>
                      <a:endParaRPr lang="ru-RU" b="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139101"/>
                  </a:ext>
                </a:extLst>
              </a:tr>
            </a:tbl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4AC5B7-CDC4-4F52-963A-61BD84DDF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926" y="1140262"/>
            <a:ext cx="536494" cy="1005927"/>
          </a:xfrm>
          <a:prstGeom prst="rect">
            <a:avLst/>
          </a:prstGeom>
        </p:spPr>
      </p:pic>
      <p:graphicFrame>
        <p:nvGraphicFramePr>
          <p:cNvPr id="15" name="Таблица 15">
            <a:extLst>
              <a:ext uri="{FF2B5EF4-FFF2-40B4-BE49-F238E27FC236}">
                <a16:creationId xmlns:a16="http://schemas.microsoft.com/office/drawing/2014/main" id="{AF89EB3F-80E0-40BF-B633-0D920C676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395027"/>
              </p:ext>
            </p:extLst>
          </p:nvPr>
        </p:nvGraphicFramePr>
        <p:xfrm>
          <a:off x="2698811" y="5335480"/>
          <a:ext cx="830949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499">
                  <a:extLst>
                    <a:ext uri="{9D8B030D-6E8A-4147-A177-3AD203B41FA5}">
                      <a16:colId xmlns:a16="http://schemas.microsoft.com/office/drawing/2014/main" val="965235913"/>
                    </a:ext>
                  </a:extLst>
                </a:gridCol>
              </a:tblGrid>
              <a:tr h="106189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Учреждение рассматривает в течение 30 календарных дней со дня их поступления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услуга предоставляется бесплатно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974608"/>
                  </a:ext>
                </a:extLst>
              </a:tr>
            </a:tbl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27235AA-DB1C-45BA-8787-2760555AB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20" y="4492944"/>
            <a:ext cx="1775363" cy="177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57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3B50EF-121D-4674-9CEF-7929309A0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101" y="296063"/>
            <a:ext cx="10515600" cy="49212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Типичные ошибки при подаче заявлений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010059-688B-43AF-AC26-315CE60480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6685" y="1109709"/>
            <a:ext cx="5226476" cy="467292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представлено по неустановленной форме;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не подписаны должным образом;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ошибок не по существу;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приложены документы, подтверждающие наличие ошибок или не заверены надлежащим образом;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Неверно указан кадастровый номер и адрес объекта, в отношении которого подаётся заявление.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DA55EC-988D-401D-886F-EF3519901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356" y="1109709"/>
            <a:ext cx="5109838" cy="407484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516267-51A2-4043-9D43-459C507C6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0552" y="4951519"/>
            <a:ext cx="2831804" cy="190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29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6AC7CD9-635B-4156-A7D9-84B9ADA31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169" y="3969631"/>
            <a:ext cx="4092948" cy="272756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3973E5-BC31-4709-BF08-4960A272A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035" y="595808"/>
            <a:ext cx="11395186" cy="101490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 ВНИМАНИЕ!!!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принято решение о пересчете кадастровой стоимости по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21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исправленная кадастровая стоимость действует: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5541E3-EE8C-4288-B122-46D5E50AE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704512"/>
            <a:ext cx="4184035" cy="323601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дня начала применения сведений о кадастровой стоимости: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 случае внесения изменений в акт об утверждении результатов определения кадастровой стоимости (Постановление);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если кадастровая стоимость определена в рамках ст. 16</a:t>
            </a:r>
          </a:p>
          <a:p>
            <a:pPr>
              <a:buFontTx/>
              <a:buChar char="-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5A9050-7101-42AB-946A-01A474AFC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84160" y="1704512"/>
            <a:ext cx="4184034" cy="323601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70000"/>
              </a:lnSpc>
              <a:buNone/>
            </a:pPr>
            <a:r>
              <a:rPr lang="ru-RU" dirty="0"/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года, следующего за годом вступления в силу акта о внесении изменений в акт об утверждении результатов определения кадастровой стоимости;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кадастровая стоимость определена в рамках ст.16 – со дня внесения в ЕГРН сведений о кадастровой стоимости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2FC39E-5A03-47CE-81E5-256A52A2F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022" y="4518734"/>
            <a:ext cx="3322338" cy="217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38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2F5E6-D481-4A49-BA46-FB2C7D7A4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473019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принято решение об установлении кадастровой стоимости в размере рыночной стоимости по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22.1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кадастровая стоимость действует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587BD7-C248-4FB4-B1A7-DDBA7F35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820" y="2379215"/>
            <a:ext cx="8895426" cy="33159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года, в котором в учреждение подано заявление об установлении кадастровой стоимости объекта недвижимости в размере его рыночной стоимости, на основании которого принято положительное решение, но не ранее даты постановки объекта недвижимости на государственный кадастровый учет и не ранее даты начала применения сведений об изменяемой кадастровой стоимости.</a:t>
            </a:r>
          </a:p>
        </p:txBody>
      </p:sp>
    </p:spTree>
    <p:extLst>
      <p:ext uri="{BB962C8B-B14F-4D97-AF65-F5344CB8AC3E}">
        <p14:creationId xmlns:p14="http://schemas.microsoft.com/office/powerpoint/2010/main" val="1674952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01A7F8-445C-4AD4-B9DE-3AC32EEBE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317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успешной совместной работы с МО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B53DE4-334D-47C8-9986-EF9C3A8E6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048" y="1322773"/>
            <a:ext cx="10982209" cy="47185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сведениям содержащимся в Едином государственном реестре: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участок с разрешенным видом использования «для ведения личного подсобного хозяйства» площадью 19 000 отнесен к 1 сегменту «Сельскохозяйственное использование»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предоставляет заявление об исправлении ошибки, допущенной при определении кадастровой стоимости в котором указывает что на данном ЗУ находятся ОКС.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Кадастровая стоимость пересчитана с 44650,00 руб. на 5 106 060,00 руб.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595A77-764D-4617-9B88-E0AEA8ED4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552" y="3682067"/>
            <a:ext cx="5353234" cy="270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45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C6099-A264-4D2B-99F4-2A782558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455265" cy="1361243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представлены заявления об исправлении ошибок, допущенных при определении кадастровой стоимости,  следующими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муниципальными образованиями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9FCAF39-0254-4EB7-8C64-54FC5E8CFA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9787976"/>
              </p:ext>
            </p:extLst>
          </p:nvPr>
        </p:nvGraphicFramePr>
        <p:xfrm>
          <a:off x="1809610" y="2500187"/>
          <a:ext cx="7324079" cy="3213853"/>
        </p:xfrm>
        <a:graphic>
          <a:graphicData uri="http://schemas.openxmlformats.org/drawingml/2006/table">
            <a:tbl>
              <a:tblPr firstRow="1" firstCol="1" bandRow="1"/>
              <a:tblGrid>
                <a:gridCol w="1808512">
                  <a:extLst>
                    <a:ext uri="{9D8B030D-6E8A-4147-A177-3AD203B41FA5}">
                      <a16:colId xmlns:a16="http://schemas.microsoft.com/office/drawing/2014/main" val="550130309"/>
                    </a:ext>
                  </a:extLst>
                </a:gridCol>
                <a:gridCol w="1838260">
                  <a:extLst>
                    <a:ext uri="{9D8B030D-6E8A-4147-A177-3AD203B41FA5}">
                      <a16:colId xmlns:a16="http://schemas.microsoft.com/office/drawing/2014/main" val="2500694603"/>
                    </a:ext>
                  </a:extLst>
                </a:gridCol>
                <a:gridCol w="1838260">
                  <a:extLst>
                    <a:ext uri="{9D8B030D-6E8A-4147-A177-3AD203B41FA5}">
                      <a16:colId xmlns:a16="http://schemas.microsoft.com/office/drawing/2014/main" val="3147575574"/>
                    </a:ext>
                  </a:extLst>
                </a:gridCol>
                <a:gridCol w="1839047">
                  <a:extLst>
                    <a:ext uri="{9D8B030D-6E8A-4147-A177-3AD203B41FA5}">
                      <a16:colId xmlns:a16="http://schemas.microsoft.com/office/drawing/2014/main" val="2334487908"/>
                    </a:ext>
                  </a:extLst>
                </a:gridCol>
              </a:tblGrid>
              <a:tr h="821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Муниципальные образования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поданных заявлений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решений о пересчете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решений об отказе в пересчете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6265959"/>
                  </a:ext>
                </a:extLst>
              </a:tr>
              <a:tr h="197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город Иркутск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159863"/>
                  </a:ext>
                </a:extLst>
              </a:tr>
              <a:tr h="4055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Хомутовское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МО (Иркутский р-н)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32747"/>
                  </a:ext>
                </a:extLst>
              </a:tr>
              <a:tr h="4055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Никольское МО (Иркутский р-н)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5711722"/>
                  </a:ext>
                </a:extLst>
              </a:tr>
              <a:tr h="197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Тулунский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4850211"/>
                  </a:ext>
                </a:extLst>
              </a:tr>
              <a:tr h="4055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Ангарский городской округ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143225"/>
                  </a:ext>
                </a:extLst>
              </a:tr>
              <a:tr h="4055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город Усть-Илимск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424511"/>
                  </a:ext>
                </a:extLst>
              </a:tr>
              <a:tr h="197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Заларинское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45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627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FBC58-8C40-4861-9246-36BD81AE1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215568" cy="58888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«наглости»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C202E2-F2EE-4C27-9D80-2DDE192D2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8283"/>
            <a:ext cx="9904850" cy="4683079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сведениям содержащимся в Едином государственном реестре: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участок с разрешенным видом использования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«индивидуальное жилищное строительство»;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капитального строительства – здание с наименованием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«жилой дом»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котором расположено 3 нежилых помещения.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DEB55E-AEED-4759-ACF8-8625BCA82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528" y="3204625"/>
            <a:ext cx="8948691" cy="317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82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FFA39-B95C-4574-9B69-033ADFEAD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765983" cy="213360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сведениям содержащимся в Едином государственном реестре: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участок с разрешенным видом использования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 эксплуатацию существующих производственных зданий и сооружений»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капитального строительства – здание с наименованием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«нежилое здание».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664A876-3153-40B1-9100-80D0891C1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2767" y="2610036"/>
            <a:ext cx="7209392" cy="418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13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4835220C-69FC-4E98-9277-3AAE486BC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71501"/>
            <a:ext cx="11000316" cy="54698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сайт: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www.cgko.ru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8(3955)58-64-44 Отдел оценки.</a:t>
            </a:r>
          </a:p>
          <a:p>
            <a:pPr marL="0" indent="0" algn="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r">
              <a:buNone/>
            </a:pPr>
            <a:endParaRPr lang="ru-RU" dirty="0"/>
          </a:p>
          <a:p>
            <a:pPr marL="0" indent="0" algn="r">
              <a:buNone/>
            </a:pPr>
            <a:endParaRPr lang="ru-RU" dirty="0"/>
          </a:p>
          <a:p>
            <a:pPr marL="0" indent="0" algn="r">
              <a:buNone/>
            </a:pPr>
            <a:endParaRPr lang="ru-RU" dirty="0"/>
          </a:p>
          <a:p>
            <a:pPr marL="0" indent="0" algn="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5980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10957</TotalTime>
  <Words>1034</Words>
  <Application>Microsoft Office PowerPoint</Application>
  <PresentationFormat>Широкоэкранный</PresentationFormat>
  <Paragraphs>119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 3</vt:lpstr>
      <vt:lpstr>Аспект</vt:lpstr>
      <vt:lpstr>Областное государственное бюджетное учреждение «Центр государственной кадастровой оценки объектов недвижимости»</vt:lpstr>
      <vt:lpstr>Презентация PowerPoint</vt:lpstr>
      <vt:lpstr>Обращение о предоставлении разъяснений, связанных с определением кадастровой стоимости</vt:lpstr>
      <vt:lpstr>Презентация PowerPoint</vt:lpstr>
      <vt:lpstr>Заявление об исправлении ошибок, допущенных при определении кадастровой стоимости</vt:lpstr>
      <vt:lpstr>Презентация PowerPoint</vt:lpstr>
      <vt:lpstr>Заявление об установлении кадастровой стоимости в размере рыночной стоимости</vt:lpstr>
      <vt:lpstr>Все обращения можно предоставить в Учреждение:  </vt:lpstr>
      <vt:lpstr>Типичные ошибки при подаче заявлений</vt:lpstr>
      <vt:lpstr>Обратить ВНИМАНИЕ!!! Если принято решение о пересчете кадастровой стоимости по ст. 21, то исправленная кадастровая стоимость действует:</vt:lpstr>
      <vt:lpstr>Если принято решение об установлении кадастровой стоимости в размере рыночной стоимости по ст. 22.1, то кадастровая стоимость действует</vt:lpstr>
      <vt:lpstr>Пример успешной совместной работы с МО</vt:lpstr>
      <vt:lpstr>В 2024 году представлены заявления об исправлении ошибок, допущенных при определении кадастровой стоимости,  следующими муниципальными образованиями</vt:lpstr>
      <vt:lpstr>Примеры «наглости»</vt:lpstr>
      <vt:lpstr>По сведениям содержащимся в Едином государственном реестре:  Земельный участок с разрешенным видом использования «под эксплуатацию существующих производственных зданий и сооружений»; Объект капитального строительства – здание с наименованием «нежилое здание».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CGKO-05</dc:creator>
  <cp:lastModifiedBy>CGKO02</cp:lastModifiedBy>
  <cp:revision>204</cp:revision>
  <cp:lastPrinted>2024-11-11T07:23:02Z</cp:lastPrinted>
  <dcterms:created xsi:type="dcterms:W3CDTF">2018-12-03T03:38:33Z</dcterms:created>
  <dcterms:modified xsi:type="dcterms:W3CDTF">2024-11-13T01:43:48Z</dcterms:modified>
</cp:coreProperties>
</file>